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299" r:id="rId2"/>
    <p:sldId id="305" r:id="rId3"/>
    <p:sldId id="307" r:id="rId4"/>
    <p:sldId id="308" r:id="rId5"/>
    <p:sldId id="289" r:id="rId6"/>
    <p:sldId id="310" r:id="rId7"/>
    <p:sldId id="309" r:id="rId8"/>
    <p:sldId id="306" r:id="rId9"/>
    <p:sldId id="302" r:id="rId10"/>
    <p:sldId id="301" r:id="rId11"/>
    <p:sldId id="311" r:id="rId12"/>
    <p:sldId id="300" r:id="rId13"/>
    <p:sldId id="256" r:id="rId14"/>
    <p:sldId id="278" r:id="rId15"/>
    <p:sldId id="285" r:id="rId16"/>
    <p:sldId id="290" r:id="rId17"/>
    <p:sldId id="292" r:id="rId18"/>
    <p:sldId id="271" r:id="rId19"/>
    <p:sldId id="276" r:id="rId20"/>
    <p:sldId id="284" r:id="rId21"/>
    <p:sldId id="288" r:id="rId22"/>
    <p:sldId id="312" r:id="rId23"/>
    <p:sldId id="313" r:id="rId24"/>
    <p:sldId id="286" r:id="rId25"/>
    <p:sldId id="277" r:id="rId26"/>
    <p:sldId id="275" r:id="rId27"/>
    <p:sldId id="293" r:id="rId28"/>
    <p:sldId id="296" r:id="rId29"/>
    <p:sldId id="297" r:id="rId30"/>
    <p:sldId id="265" r:id="rId31"/>
    <p:sldId id="294" r:id="rId32"/>
    <p:sldId id="273" r:id="rId33"/>
    <p:sldId id="298" r:id="rId34"/>
    <p:sldId id="279" r:id="rId35"/>
    <p:sldId id="257" r:id="rId36"/>
    <p:sldId id="280" r:id="rId37"/>
    <p:sldId id="283" r:id="rId38"/>
    <p:sldId id="270" r:id="rId3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STRY Minal" initials="MM" lastIdx="3" clrIdx="0">
    <p:extLst>
      <p:ext uri="{19B8F6BF-5375-455C-9EA6-DF929625EA0E}">
        <p15:presenceInfo xmlns:p15="http://schemas.microsoft.com/office/powerpoint/2012/main" userId="S-1-5-21-2124760015-1411717758-1302595720-795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4708"/>
    <a:srgbClr val="C0504D"/>
    <a:srgbClr val="E6B8B7"/>
    <a:srgbClr val="D8E4BC"/>
    <a:srgbClr val="9BBB59"/>
    <a:srgbClr val="8BBCB2"/>
    <a:srgbClr val="839B2D"/>
    <a:srgbClr val="C35005"/>
    <a:srgbClr val="A28566"/>
    <a:srgbClr val="AE95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62697" autoAdjust="0"/>
  </p:normalViewPr>
  <p:slideViewPr>
    <p:cSldViewPr snapToGrid="0" showGuides="1">
      <p:cViewPr varScale="1">
        <p:scale>
          <a:sx n="51" d="100"/>
          <a:sy n="51" d="100"/>
        </p:scale>
        <p:origin x="1834" y="4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76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970938" y="8829967"/>
            <a:ext cx="3037840" cy="466434"/>
          </a:xfrm>
          <a:prstGeom prst="rect">
            <a:avLst/>
          </a:prstGeom>
        </p:spPr>
        <p:txBody>
          <a:bodyPr vert="horz" lIns="82562" tIns="41281" rIns="82562" bIns="41281" rtlCol="0" anchor="b"/>
          <a:lstStyle>
            <a:lvl1pPr algn="r">
              <a:defRPr sz="1100"/>
            </a:lvl1pPr>
          </a:lstStyle>
          <a:p>
            <a:fld id="{FB5D7FBD-83B4-470E-9314-610FFCE9B0CC}" type="slidenum">
              <a:rPr lang="en-US" smtClean="0"/>
              <a:t>‹#›</a:t>
            </a:fld>
            <a:endParaRPr lang="en-US" dirty="0"/>
          </a:p>
        </p:txBody>
      </p:sp>
    </p:spTree>
    <p:extLst>
      <p:ext uri="{BB962C8B-B14F-4D97-AF65-F5344CB8AC3E}">
        <p14:creationId xmlns:p14="http://schemas.microsoft.com/office/powerpoint/2010/main" val="104454717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82562" tIns="41281" rIns="82562" bIns="41281" rtlCol="0"/>
          <a:lstStyle>
            <a:lvl1pPr algn="l">
              <a:defRPr sz="1100"/>
            </a:lvl1pPr>
          </a:lstStyle>
          <a:p>
            <a:r>
              <a:rPr lang="en-US" dirty="0" smtClean="0"/>
              <a:t>FOR INTERNAL USE</a:t>
            </a:r>
            <a:endParaRPr lang="en-US" dirty="0"/>
          </a:p>
        </p:txBody>
      </p:sp>
      <p:sp>
        <p:nvSpPr>
          <p:cNvPr id="3" name="Date Placeholder 2"/>
          <p:cNvSpPr>
            <a:spLocks noGrp="1"/>
          </p:cNvSpPr>
          <p:nvPr>
            <p:ph type="dt" idx="1"/>
          </p:nvPr>
        </p:nvSpPr>
        <p:spPr>
          <a:xfrm>
            <a:off x="3970938" y="1"/>
            <a:ext cx="3037840" cy="466434"/>
          </a:xfrm>
          <a:prstGeom prst="rect">
            <a:avLst/>
          </a:prstGeom>
        </p:spPr>
        <p:txBody>
          <a:bodyPr vert="horz" lIns="82562" tIns="41281" rIns="82562" bIns="41281" rtlCol="0"/>
          <a:lstStyle>
            <a:lvl1pPr algn="r">
              <a:defRPr sz="1100"/>
            </a:lvl1pPr>
          </a:lstStyle>
          <a:p>
            <a:fld id="{C0B2297E-230C-4635-B460-CECF09601D14}" type="datetimeFigureOut">
              <a:rPr lang="en-US" smtClean="0"/>
              <a:t>3/18/2020</a:t>
            </a:fld>
            <a:endParaRPr lang="en-US" dirty="0"/>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82562" tIns="41281" rIns="82562" bIns="41281" rtlCol="0" anchor="ctr"/>
          <a:lstStyle/>
          <a:p>
            <a:endParaRPr lang="en-US" dirty="0"/>
          </a:p>
        </p:txBody>
      </p:sp>
      <p:sp>
        <p:nvSpPr>
          <p:cNvPr id="5" name="Notes Placeholder 4"/>
          <p:cNvSpPr>
            <a:spLocks noGrp="1"/>
          </p:cNvSpPr>
          <p:nvPr>
            <p:ph type="body" sz="quarter" idx="3"/>
          </p:nvPr>
        </p:nvSpPr>
        <p:spPr>
          <a:xfrm>
            <a:off x="701040" y="4473893"/>
            <a:ext cx="5608320" cy="3660458"/>
          </a:xfrm>
          <a:prstGeom prst="rect">
            <a:avLst/>
          </a:prstGeom>
        </p:spPr>
        <p:txBody>
          <a:bodyPr vert="horz" lIns="82562" tIns="41281" rIns="82562" bIns="4128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4"/>
          </a:xfrm>
          <a:prstGeom prst="rect">
            <a:avLst/>
          </a:prstGeom>
        </p:spPr>
        <p:txBody>
          <a:bodyPr vert="horz" lIns="82562" tIns="41281" rIns="82562" bIns="41281" rtlCol="0" anchor="b"/>
          <a:lstStyle>
            <a:lvl1pPr algn="l">
              <a:defRPr sz="1100"/>
            </a:lvl1pPr>
          </a:lstStyle>
          <a:p>
            <a:endParaRPr lang="en-US" dirty="0"/>
          </a:p>
        </p:txBody>
      </p:sp>
      <p:sp>
        <p:nvSpPr>
          <p:cNvPr id="7" name="Slide Number Placeholder 6"/>
          <p:cNvSpPr>
            <a:spLocks noGrp="1"/>
          </p:cNvSpPr>
          <p:nvPr>
            <p:ph type="sldNum" sz="quarter" idx="5"/>
          </p:nvPr>
        </p:nvSpPr>
        <p:spPr>
          <a:xfrm>
            <a:off x="3970938" y="8829967"/>
            <a:ext cx="3037840" cy="466434"/>
          </a:xfrm>
          <a:prstGeom prst="rect">
            <a:avLst/>
          </a:prstGeom>
        </p:spPr>
        <p:txBody>
          <a:bodyPr vert="horz" lIns="82562" tIns="41281" rIns="82562" bIns="41281" rtlCol="0" anchor="b"/>
          <a:lstStyle>
            <a:lvl1pPr algn="r">
              <a:defRPr sz="1100"/>
            </a:lvl1pPr>
          </a:lstStyle>
          <a:p>
            <a:fld id="{37114DC3-E3E2-474A-B0A7-53FAA6810D40}" type="slidenum">
              <a:rPr lang="en-US" smtClean="0"/>
              <a:t>‹#›</a:t>
            </a:fld>
            <a:endParaRPr lang="en-US" dirty="0"/>
          </a:p>
        </p:txBody>
      </p:sp>
    </p:spTree>
    <p:extLst>
      <p:ext uri="{BB962C8B-B14F-4D97-AF65-F5344CB8AC3E}">
        <p14:creationId xmlns:p14="http://schemas.microsoft.com/office/powerpoint/2010/main" val="248087570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presentation I’m going to give you an introduction to the Waste Impact Calculator project from the Oregon Department of Environmental Quality.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a:t>
            </a:fld>
            <a:endParaRPr lang="en-US" dirty="0"/>
          </a:p>
        </p:txBody>
      </p:sp>
    </p:spTree>
    <p:extLst>
      <p:ext uri="{BB962C8B-B14F-4D97-AF65-F5344CB8AC3E}">
        <p14:creationId xmlns:p14="http://schemas.microsoft.com/office/powerpoint/2010/main" val="1282575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an intuitive definition.</a:t>
            </a:r>
            <a:r>
              <a:rPr lang="en-US" baseline="0" dirty="0" smtClean="0"/>
              <a:t>  </a:t>
            </a:r>
          </a:p>
          <a:p>
            <a:endParaRPr lang="en-US" baseline="0" dirty="0" smtClean="0"/>
          </a:p>
          <a:p>
            <a:r>
              <a:rPr lang="en-US" dirty="0" smtClean="0"/>
              <a:t>Here’s a picture of a municipal</a:t>
            </a:r>
            <a:r>
              <a:rPr lang="en-US" baseline="0" dirty="0" smtClean="0"/>
              <a:t> trash collection.  Notice how the cans of trash and recycling are all clearly separated from the houses?  Waste can be defined as the stuff that people get rid of!</a:t>
            </a:r>
          </a:p>
          <a:p>
            <a:endParaRPr lang="en-US" baseline="0" dirty="0" smtClean="0"/>
          </a:p>
          <a:p>
            <a:r>
              <a:rPr lang="en-US" baseline="0" dirty="0" smtClean="0"/>
              <a:t>That’s the viewpoint of historian Susan </a:t>
            </a:r>
            <a:r>
              <a:rPr lang="en-US" baseline="0" dirty="0" err="1" smtClean="0"/>
              <a:t>Strasser</a:t>
            </a:r>
            <a:r>
              <a:rPr lang="en-US" baseline="0" dirty="0" smtClean="0"/>
              <a:t>, in her book Waste and Want, and it’s really profound if you dwell on it.</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15</a:t>
            </a:fld>
            <a:endParaRPr lang="en-US" dirty="0"/>
          </a:p>
        </p:txBody>
      </p:sp>
    </p:spTree>
    <p:extLst>
      <p:ext uri="{BB962C8B-B14F-4D97-AF65-F5344CB8AC3E}">
        <p14:creationId xmlns:p14="http://schemas.microsoft.com/office/powerpoint/2010/main" val="2443004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legalistic</a:t>
            </a:r>
            <a:r>
              <a:rPr lang="en-US" baseline="0" dirty="0" smtClean="0"/>
              <a:t> definitions of solid waste can be found in statistics from governments and nonprofits.  Here’s a chart from the UN that attempts to break down all the different parties or activities that might have stuff to get rid of – that is, who might produce solid waste.</a:t>
            </a:r>
          </a:p>
          <a:p>
            <a:endParaRPr lang="en-US" baseline="0" dirty="0" smtClean="0"/>
          </a:p>
          <a:p>
            <a:r>
              <a:rPr lang="en-US" baseline="0" dirty="0" smtClean="0"/>
              <a:t>There are commercial operations, like stores, and households.  Government statistics usually do include those in what they call solid waste, so I’ll put check marks by those operations.</a:t>
            </a:r>
          </a:p>
          <a:p>
            <a:endParaRPr lang="en-US" baseline="0" dirty="0" smtClean="0"/>
          </a:p>
          <a:p>
            <a:r>
              <a:rPr lang="en-US" baseline="0" dirty="0" smtClean="0"/>
              <a:t>But all sorts of other operations also have to get rid of stuff.  Such as industrial operations, energy production facilities, water treatment plants, and construction sites.   Governments differ greatly in whether they include these things in what they call solid waste.</a:t>
            </a:r>
          </a:p>
          <a:p>
            <a:endParaRPr lang="en-US" baseline="0" dirty="0" smtClean="0"/>
          </a:p>
          <a:p>
            <a:r>
              <a:rPr lang="en-US" baseline="0" dirty="0" smtClean="0"/>
              <a:t>And nobody includes the huge amounts of waste that are generated in agricultural, forestry, and mining operations.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16</a:t>
            </a:fld>
            <a:endParaRPr lang="en-US" dirty="0"/>
          </a:p>
        </p:txBody>
      </p:sp>
    </p:spTree>
    <p:extLst>
      <p:ext uri="{BB962C8B-B14F-4D97-AF65-F5344CB8AC3E}">
        <p14:creationId xmlns:p14="http://schemas.microsoft.com/office/powerpoint/2010/main" val="2767117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means when you hear the term solid waste, you are usually just hearing about municipal and commercial waste.</a:t>
            </a:r>
            <a:r>
              <a:rPr lang="en-US" baseline="0" dirty="0" smtClean="0"/>
              <a:t>  That’s how the term is used in the Waste Impact Calculator, because that’s how Oregon defines it in its state environmental law.</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17</a:t>
            </a:fld>
            <a:endParaRPr lang="en-US" dirty="0"/>
          </a:p>
        </p:txBody>
      </p:sp>
    </p:spTree>
    <p:extLst>
      <p:ext uri="{BB962C8B-B14F-4D97-AF65-F5344CB8AC3E}">
        <p14:creationId xmlns:p14="http://schemas.microsoft.com/office/powerpoint/2010/main" val="3097335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get more and more into the environmental</a:t>
            </a:r>
            <a:r>
              <a:rPr lang="en-US" baseline="0" dirty="0" smtClean="0"/>
              <a:t> effects of solid waste</a:t>
            </a:r>
            <a:r>
              <a:rPr lang="en-US" dirty="0" smtClean="0"/>
              <a:t>, it’s important to remember that there are lots of materials</a:t>
            </a:r>
            <a:r>
              <a:rPr lang="en-US" baseline="0" dirty="0" smtClean="0"/>
              <a:t> which have a big impact on the environment that solid waste statistics will never tell you about.</a:t>
            </a:r>
          </a:p>
          <a:p>
            <a:endParaRPr lang="en-US" baseline="0" dirty="0" smtClean="0"/>
          </a:p>
          <a:p>
            <a:r>
              <a:rPr lang="en-US" baseline="0" dirty="0" smtClean="0"/>
              <a:t>Concrete is one example.  It’s responsible for a large portion of greenhouse gas emissions planet wide, but the concrete they pour today won’t be in the solid waste stream – if it’s even counted – for a hundred years.</a:t>
            </a:r>
          </a:p>
          <a:p>
            <a:endParaRPr lang="en-US" baseline="0" dirty="0" smtClean="0"/>
          </a:p>
          <a:p>
            <a:r>
              <a:rPr lang="en-US" baseline="0" dirty="0" smtClean="0"/>
              <a:t>So solid waste is surely related to affluence and consumption, but solid waste doesn’t tell the whole story about how materials and products influence the environment.</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18</a:t>
            </a:fld>
            <a:endParaRPr lang="en-US"/>
          </a:p>
        </p:txBody>
      </p:sp>
    </p:spTree>
    <p:extLst>
      <p:ext uri="{BB962C8B-B14F-4D97-AF65-F5344CB8AC3E}">
        <p14:creationId xmlns:p14="http://schemas.microsoft.com/office/powerpoint/2010/main" val="924782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Solid waste is usually presented as a source of problems.  Let’s get specific about how</a:t>
            </a:r>
            <a:r>
              <a:rPr lang="en-US" baseline="0" dirty="0" smtClean="0"/>
              <a:t> solid waste can, or just might, be a bad thing and how that tends to be measured.</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19</a:t>
            </a:fld>
            <a:endParaRPr lang="en-US" dirty="0"/>
          </a:p>
        </p:txBody>
      </p:sp>
    </p:spTree>
    <p:extLst>
      <p:ext uri="{BB962C8B-B14F-4D97-AF65-F5344CB8AC3E}">
        <p14:creationId xmlns:p14="http://schemas.microsoft.com/office/powerpoint/2010/main" val="2522379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traditional way of describing the problem of solid waste has been to describe the direct physical effects it does, or could, have.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20</a:t>
            </a:fld>
            <a:endParaRPr lang="en-US" dirty="0"/>
          </a:p>
        </p:txBody>
      </p:sp>
    </p:spTree>
    <p:extLst>
      <p:ext uri="{BB962C8B-B14F-4D97-AF65-F5344CB8AC3E}">
        <p14:creationId xmlns:p14="http://schemas.microsoft.com/office/powerpoint/2010/main" val="2305787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there</a:t>
            </a:r>
            <a:r>
              <a:rPr lang="en-US" baseline="0" dirty="0" smtClean="0"/>
              <a:t> used to be a concern that the country or the world was literally running out of room to put waste.  You’ve probably seen this amazing scene in WALL-E where our hero builds a ziggurat out of compacted trash.  </a:t>
            </a:r>
          </a:p>
          <a:p>
            <a:endParaRPr lang="en-US" baseline="0" dirty="0" smtClean="0"/>
          </a:p>
          <a:p>
            <a:r>
              <a:rPr lang="en-US" baseline="0" dirty="0" smtClean="0"/>
              <a:t>It certainly is poetic, but as a practical matter there are many places where this is not true.  Disposing of stuff might not be a good idea, but, at least in the American west, there’s lots of room to do it.</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21</a:t>
            </a:fld>
            <a:endParaRPr lang="en-US" dirty="0"/>
          </a:p>
        </p:txBody>
      </p:sp>
    </p:spTree>
    <p:extLst>
      <p:ext uri="{BB962C8B-B14F-4D97-AF65-F5344CB8AC3E}">
        <p14:creationId xmlns:p14="http://schemas.microsoft.com/office/powerpoint/2010/main" val="1617156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recently,</a:t>
            </a:r>
            <a:r>
              <a:rPr lang="en-US" baseline="0" dirty="0" smtClean="0"/>
              <a:t> concern has been about the effects of litter in the environment, like this plastic trash on a Hawaiian beach.  Trash like this stays around in the environment and definitely affects wildlife, as we’ve seen in a bunch of heartbreaking pictures.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22</a:t>
            </a:fld>
            <a:endParaRPr lang="en-US" dirty="0"/>
          </a:p>
        </p:txBody>
      </p:sp>
    </p:spTree>
    <p:extLst>
      <p:ext uri="{BB962C8B-B14F-4D97-AF65-F5344CB8AC3E}">
        <p14:creationId xmlns:p14="http://schemas.microsoft.com/office/powerpoint/2010/main" val="3538015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by and</a:t>
            </a:r>
            <a:r>
              <a:rPr lang="en-US" baseline="0" dirty="0" smtClean="0"/>
              <a:t> large the United States is not a big source of such marine plastics.  Here’s a map from a review in 2015 which suggests the biggest sources of plastic going into the ocean are Asian countries where there is not fully developed waste handling infrastructure.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23</a:t>
            </a:fld>
            <a:endParaRPr lang="en-US" dirty="0"/>
          </a:p>
        </p:txBody>
      </p:sp>
    </p:spTree>
    <p:extLst>
      <p:ext uri="{BB962C8B-B14F-4D97-AF65-F5344CB8AC3E}">
        <p14:creationId xmlns:p14="http://schemas.microsoft.com/office/powerpoint/2010/main" val="151099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there’s a natural conservative impulse to try to preserve the value in things.</a:t>
            </a:r>
            <a:r>
              <a:rPr lang="en-US" baseline="0" dirty="0" smtClean="0"/>
              <a:t>  Here’s a picture from the movie independence day where the hero – who later is going to literally save the world – is encouraging his coworker to recycle.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24</a:t>
            </a:fld>
            <a:endParaRPr lang="en-US" dirty="0"/>
          </a:p>
        </p:txBody>
      </p:sp>
    </p:spTree>
    <p:extLst>
      <p:ext uri="{BB962C8B-B14F-4D97-AF65-F5344CB8AC3E}">
        <p14:creationId xmlns:p14="http://schemas.microsoft.com/office/powerpoint/2010/main" val="2364931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tell you what the Waste Impact Calculator</a:t>
            </a:r>
            <a:r>
              <a:rPr lang="en-US" baseline="0" dirty="0" smtClean="0"/>
              <a:t> is, why we need it, who it’s for, how it works, and how to use it.</a:t>
            </a:r>
          </a:p>
          <a:p>
            <a:endParaRPr lang="en-US" baseline="0" dirty="0" smtClean="0"/>
          </a:p>
          <a:p>
            <a:r>
              <a:rPr lang="en-US" baseline="0" dirty="0" smtClean="0"/>
              <a:t>I’m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a:t>
            </a:fld>
            <a:endParaRPr lang="en-US" dirty="0"/>
          </a:p>
        </p:txBody>
      </p:sp>
    </p:spTree>
    <p:extLst>
      <p:ext uri="{BB962C8B-B14F-4D97-AF65-F5344CB8AC3E}">
        <p14:creationId xmlns:p14="http://schemas.microsoft.com/office/powerpoint/2010/main" val="1874149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 up, the traditional view</a:t>
            </a:r>
            <a:r>
              <a:rPr lang="en-US" baseline="0" dirty="0" smtClean="0"/>
              <a:t> of the “problem” of solid waste is that – even though waste is kind of a bad thing – it is also a resource that we are throwing away.   Because it’s a resource, landfilling it is bad, and recycling it is good.</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25</a:t>
            </a:fld>
            <a:endParaRPr lang="en-US" dirty="0"/>
          </a:p>
        </p:txBody>
      </p:sp>
    </p:spTree>
    <p:extLst>
      <p:ext uri="{BB962C8B-B14F-4D97-AF65-F5344CB8AC3E}">
        <p14:creationId xmlns:p14="http://schemas.microsoft.com/office/powerpoint/2010/main" val="1752733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traditional ways of quantifying solid waste have reflected these themes, in particular expressing them in terms of weight.</a:t>
            </a:r>
          </a:p>
          <a:p>
            <a:endParaRPr lang="en-US" baseline="0" dirty="0" smtClean="0"/>
          </a:p>
          <a:p>
            <a:r>
              <a:rPr lang="en-US" baseline="0" dirty="0" smtClean="0"/>
              <a:t>The total amount of stuff leaving households and businesses, whether to be disposed or recycled, is called waste generation, and it’s in tons.</a:t>
            </a:r>
          </a:p>
          <a:p>
            <a:endParaRPr lang="en-US" baseline="0" dirty="0" smtClean="0"/>
          </a:p>
          <a:p>
            <a:r>
              <a:rPr lang="en-US" baseline="0" dirty="0" smtClean="0"/>
              <a:t>The percentage of that amount that you happen to recycle is the recycling rate.  In Oregon we call that the recovery rate because it also includes composting.</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26</a:t>
            </a:fld>
            <a:endParaRPr lang="en-US" dirty="0"/>
          </a:p>
        </p:txBody>
      </p:sp>
    </p:spTree>
    <p:extLst>
      <p:ext uri="{BB962C8B-B14F-4D97-AF65-F5344CB8AC3E}">
        <p14:creationId xmlns:p14="http://schemas.microsoft.com/office/powerpoint/2010/main" val="1633624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there’s another way of looking at the problem of waste,</a:t>
            </a:r>
            <a:r>
              <a:rPr lang="en-US" baseline="0" dirty="0" smtClean="0"/>
              <a:t> which is more indirect but also </a:t>
            </a:r>
            <a:r>
              <a:rPr lang="en-US" baseline="0" smtClean="0"/>
              <a:t>very significant.</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27</a:t>
            </a:fld>
            <a:endParaRPr lang="en-US" dirty="0"/>
          </a:p>
        </p:txBody>
      </p:sp>
    </p:spTree>
    <p:extLst>
      <p:ext uri="{BB962C8B-B14F-4D97-AF65-F5344CB8AC3E}">
        <p14:creationId xmlns:p14="http://schemas.microsoft.com/office/powerpoint/2010/main" val="308125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comes from an</a:t>
            </a:r>
            <a:r>
              <a:rPr lang="en-US" baseline="0" dirty="0" smtClean="0"/>
              <a:t> observation about this diagram.  When you look at it, it’s easy to see that something is missing.</a:t>
            </a:r>
          </a:p>
          <a:p>
            <a:endParaRPr lang="en-US" baseline="0" dirty="0" smtClean="0"/>
          </a:p>
          <a:p>
            <a:r>
              <a:rPr lang="en-US" baseline="0" dirty="0" smtClean="0"/>
              <a:t>Waste isn’t actually generated by households and businesses.  The stuff that becomes waste had to come from somewhere….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28</a:t>
            </a:fld>
            <a:endParaRPr lang="en-US" dirty="0"/>
          </a:p>
        </p:txBody>
      </p:sp>
    </p:spTree>
    <p:extLst>
      <p:ext uri="{BB962C8B-B14F-4D97-AF65-F5344CB8AC3E}">
        <p14:creationId xmlns:p14="http://schemas.microsoft.com/office/powerpoint/2010/main" val="264810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call that fact the materials life cycle.</a:t>
            </a:r>
          </a:p>
          <a:p>
            <a:endParaRPr lang="en-US" dirty="0" smtClean="0"/>
          </a:p>
          <a:p>
            <a:r>
              <a:rPr lang="en-US" dirty="0" smtClean="0"/>
              <a:t>Everything</a:t>
            </a:r>
            <a:r>
              <a:rPr lang="en-US" baseline="0" dirty="0" smtClean="0"/>
              <a:t> that becomes waste started out by being extracted from the earth somehow. Then it was packaged or refined, made into products. Then it was distributed and used.  Finally it was disposed or recycled.</a:t>
            </a:r>
          </a:p>
          <a:p>
            <a:endParaRPr lang="en-US" baseline="0" dirty="0" smtClean="0"/>
          </a:p>
          <a:p>
            <a:r>
              <a:rPr lang="en-US" baseline="0" dirty="0" smtClean="0"/>
              <a:t>But the point is there is a lot activity along the way.  At every step fuel was burned, water was used, a bit of pollution was generated, and so on.</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29</a:t>
            </a:fld>
            <a:endParaRPr lang="en-US" dirty="0"/>
          </a:p>
        </p:txBody>
      </p:sp>
    </p:spTree>
    <p:extLst>
      <p:ext uri="{BB962C8B-B14F-4D97-AF65-F5344CB8AC3E}">
        <p14:creationId xmlns:p14="http://schemas.microsoft.com/office/powerpoint/2010/main" val="271759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“environmental</a:t>
            </a:r>
            <a:r>
              <a:rPr lang="en-US" baseline="0" dirty="0" smtClean="0"/>
              <a:t> </a:t>
            </a:r>
            <a:r>
              <a:rPr lang="en-US" dirty="0" smtClean="0"/>
              <a:t>impacts” GHG emissions, water</a:t>
            </a:r>
            <a:r>
              <a:rPr lang="en-US" baseline="0" dirty="0" smtClean="0"/>
              <a:t> pollution, and land use change.  The material in waste is linked to all those changes – not just whatever might happen in the landfill or recycling system.</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30</a:t>
            </a:fld>
            <a:endParaRPr lang="en-US"/>
          </a:p>
        </p:txBody>
      </p:sp>
    </p:spTree>
    <p:extLst>
      <p:ext uri="{BB962C8B-B14F-4D97-AF65-F5344CB8AC3E}">
        <p14:creationId xmlns:p14="http://schemas.microsoft.com/office/powerpoint/2010/main" val="3863059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new view says that the effect of solid waste should</a:t>
            </a:r>
            <a:r>
              <a:rPr lang="en-US" baseline="0" dirty="0" smtClean="0"/>
              <a:t> be measured by the total impact linked to that waste over the whole materials life cycle.</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31</a:t>
            </a:fld>
            <a:endParaRPr lang="en-US" dirty="0"/>
          </a:p>
        </p:txBody>
      </p:sp>
    </p:spTree>
    <p:extLst>
      <p:ext uri="{BB962C8B-B14F-4D97-AF65-F5344CB8AC3E}">
        <p14:creationId xmlns:p14="http://schemas.microsoft.com/office/powerpoint/2010/main" val="1617584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reduce impacts.  Products can be redesigned.</a:t>
            </a:r>
            <a:r>
              <a:rPr lang="en-US" baseline="0" dirty="0" smtClean="0"/>
              <a:t>  They can be made to last longer.  They can be produced in a different way.  And yes, they can be recycled, but that’s just one way of many.</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32</a:t>
            </a:fld>
            <a:endParaRPr lang="en-US" dirty="0"/>
          </a:p>
        </p:txBody>
      </p:sp>
    </p:spTree>
    <p:extLst>
      <p:ext uri="{BB962C8B-B14F-4D97-AF65-F5344CB8AC3E}">
        <p14:creationId xmlns:p14="http://schemas.microsoft.com/office/powerpoint/2010/main" val="326622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33</a:t>
            </a:fld>
            <a:endParaRPr lang="en-US" dirty="0"/>
          </a:p>
        </p:txBody>
      </p:sp>
    </p:spTree>
    <p:extLst>
      <p:ext uri="{BB962C8B-B14F-4D97-AF65-F5344CB8AC3E}">
        <p14:creationId xmlns:p14="http://schemas.microsoft.com/office/powerpoint/2010/main" val="148555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34</a:t>
            </a:fld>
            <a:endParaRPr lang="en-US" dirty="0"/>
          </a:p>
        </p:txBody>
      </p:sp>
    </p:spTree>
    <p:extLst>
      <p:ext uri="{BB962C8B-B14F-4D97-AF65-F5344CB8AC3E}">
        <p14:creationId xmlns:p14="http://schemas.microsoft.com/office/powerpoint/2010/main" val="769348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waste impact</a:t>
            </a:r>
            <a:r>
              <a:rPr lang="en-US" baseline="0" dirty="0" smtClean="0"/>
              <a:t> calculator is a tool that responds to a shift in perspective.</a:t>
            </a:r>
          </a:p>
          <a:p>
            <a:r>
              <a:rPr lang="en-US" baseline="0" dirty="0" smtClean="0"/>
              <a:t>We know about solid waste in really traditional terms.</a:t>
            </a:r>
          </a:p>
          <a:p>
            <a:r>
              <a:rPr lang="en-US" baseline="0" dirty="0" smtClean="0"/>
              <a:t>But we want to know about its affect on the world in very modern terms.  Life cycle impacts.  Like GHGs.  I’ll explain more what I mean by that term in a little bit.</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a:t>
            </a:fld>
            <a:endParaRPr lang="en-US" dirty="0"/>
          </a:p>
        </p:txBody>
      </p:sp>
    </p:spTree>
    <p:extLst>
      <p:ext uri="{BB962C8B-B14F-4D97-AF65-F5344CB8AC3E}">
        <p14:creationId xmlns:p14="http://schemas.microsoft.com/office/powerpoint/2010/main" val="474308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calculator.  WIC</a:t>
            </a:r>
            <a:r>
              <a:rPr lang="en-US" baseline="0" dirty="0" smtClean="0"/>
              <a:t> takes what you know about solid waste – how many tons of stuff are going to what sorts of places – and figures the life cycle environmental impacts for that stuff.  It also lets you imagine you are handling waste in different ways…. And see how the impacts change.</a:t>
            </a:r>
          </a:p>
          <a:p>
            <a:endParaRPr lang="en-US" baseline="0" dirty="0" smtClean="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35</a:t>
            </a:fld>
            <a:endParaRPr lang="en-US" dirty="0"/>
          </a:p>
        </p:txBody>
      </p:sp>
    </p:spTree>
    <p:extLst>
      <p:ext uri="{BB962C8B-B14F-4D97-AF65-F5344CB8AC3E}">
        <p14:creationId xmlns:p14="http://schemas.microsoft.com/office/powerpoint/2010/main" val="1777251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the way it works is you have to input a description of your solid waste in terms of tons.  Here’s an example,</a:t>
            </a:r>
            <a:r>
              <a:rPr lang="en-US" baseline="0" dirty="0" smtClean="0"/>
              <a:t> where there’s some steel and some food waste.  Some of the steel is recycled, and some of the food is composted.</a:t>
            </a:r>
          </a:p>
          <a:p>
            <a:endParaRPr lang="en-US" baseline="0" dirty="0" smtClean="0"/>
          </a:p>
          <a:p>
            <a:r>
              <a:rPr lang="en-US" baseline="0" dirty="0" smtClean="0"/>
              <a:t>WIC takes these tons and works them backwards through the materials life cycle to get a total impact associated with the waste.</a:t>
            </a:r>
          </a:p>
          <a:p>
            <a:endParaRPr lang="en-US" dirty="0"/>
          </a:p>
        </p:txBody>
      </p:sp>
      <p:sp>
        <p:nvSpPr>
          <p:cNvPr id="4" name="Slide Number Placeholder 3"/>
          <p:cNvSpPr>
            <a:spLocks noGrp="1"/>
          </p:cNvSpPr>
          <p:nvPr>
            <p:ph type="sldNum" sz="quarter" idx="10"/>
          </p:nvPr>
        </p:nvSpPr>
        <p:spPr/>
        <p:txBody>
          <a:bodyPr/>
          <a:lstStyle/>
          <a:p>
            <a:fld id="{37114DC3-E3E2-474A-B0A7-53FAA6810D40}" type="slidenum">
              <a:rPr lang="en-US" smtClean="0"/>
              <a:t>36</a:t>
            </a:fld>
            <a:endParaRPr lang="en-US"/>
          </a:p>
        </p:txBody>
      </p:sp>
      <p:sp>
        <p:nvSpPr>
          <p:cNvPr id="5" name="Header Placeholder 4"/>
          <p:cNvSpPr>
            <a:spLocks noGrp="1"/>
          </p:cNvSpPr>
          <p:nvPr>
            <p:ph type="hdr" sz="quarter" idx="11"/>
          </p:nvPr>
        </p:nvSpPr>
        <p:spPr>
          <a:xfrm>
            <a:off x="0" y="0"/>
            <a:ext cx="3037840" cy="466434"/>
          </a:xfrm>
          <a:prstGeom prst="rect">
            <a:avLst/>
          </a:prstGeom>
        </p:spPr>
        <p:txBody>
          <a:bodyPr/>
          <a:lstStyle/>
          <a:p>
            <a:r>
              <a:rPr lang="en-US" smtClean="0"/>
              <a:t>FOR INTERNAL USE</a:t>
            </a:r>
            <a:endParaRPr lang="en-US"/>
          </a:p>
        </p:txBody>
      </p:sp>
    </p:spTree>
    <p:extLst>
      <p:ext uri="{BB962C8B-B14F-4D97-AF65-F5344CB8AC3E}">
        <p14:creationId xmlns:p14="http://schemas.microsoft.com/office/powerpoint/2010/main" val="3807551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just one total isn’t very interesting.  You can put in other scenarios for dealing with waste and see if it lowers the impact.  Here’s one scenario where recovery is increased.  And other where food waste is just prevented.</a:t>
            </a:r>
          </a:p>
          <a:p>
            <a:endParaRPr lang="en-US" baseline="0" dirty="0" smtClean="0"/>
          </a:p>
          <a:p>
            <a:r>
              <a:rPr lang="en-US" baseline="0" dirty="0" smtClean="0"/>
              <a:t>If you look over at the chart, you see the lowest bar is for the last scenario.  </a:t>
            </a:r>
          </a:p>
          <a:p>
            <a:endParaRPr lang="en-US" baseline="0" dirty="0" smtClean="0"/>
          </a:p>
          <a:p>
            <a:r>
              <a:rPr lang="en-US" baseline="0" dirty="0" smtClean="0"/>
              <a:t>In the Waste Impact Calculator, lower impacts are always better.  So you are looking for the ways to make your bars smaller.</a:t>
            </a:r>
            <a:endParaRPr lang="en-US" dirty="0"/>
          </a:p>
        </p:txBody>
      </p:sp>
      <p:sp>
        <p:nvSpPr>
          <p:cNvPr id="4" name="Slide Number Placeholder 3"/>
          <p:cNvSpPr>
            <a:spLocks noGrp="1"/>
          </p:cNvSpPr>
          <p:nvPr>
            <p:ph type="sldNum" sz="quarter" idx="10"/>
          </p:nvPr>
        </p:nvSpPr>
        <p:spPr/>
        <p:txBody>
          <a:bodyPr/>
          <a:lstStyle/>
          <a:p>
            <a:fld id="{37114DC3-E3E2-474A-B0A7-53FAA6810D40}" type="slidenum">
              <a:rPr lang="en-US" smtClean="0"/>
              <a:t>37</a:t>
            </a:fld>
            <a:endParaRPr lang="en-US" dirty="0"/>
          </a:p>
        </p:txBody>
      </p:sp>
      <p:sp>
        <p:nvSpPr>
          <p:cNvPr id="5" name="Header Placeholder 4"/>
          <p:cNvSpPr>
            <a:spLocks noGrp="1"/>
          </p:cNvSpPr>
          <p:nvPr>
            <p:ph type="hdr" sz="quarter" idx="11"/>
          </p:nvPr>
        </p:nvSpPr>
        <p:spPr>
          <a:xfrm>
            <a:off x="0" y="0"/>
            <a:ext cx="3037840" cy="466434"/>
          </a:xfrm>
          <a:prstGeom prst="rect">
            <a:avLst/>
          </a:prstGeom>
        </p:spPr>
        <p:txBody>
          <a:bodyPr/>
          <a:lstStyle/>
          <a:p>
            <a:r>
              <a:rPr lang="en-US" dirty="0" smtClean="0"/>
              <a:t>FOR INTERNAL USE</a:t>
            </a:r>
            <a:endParaRPr lang="en-US" dirty="0"/>
          </a:p>
        </p:txBody>
      </p:sp>
    </p:spTree>
    <p:extLst>
      <p:ext uri="{BB962C8B-B14F-4D97-AF65-F5344CB8AC3E}">
        <p14:creationId xmlns:p14="http://schemas.microsoft.com/office/powerpoint/2010/main" val="3893035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a calculator.  WIC</a:t>
            </a:r>
            <a:r>
              <a:rPr lang="en-US" baseline="0" dirty="0" smtClean="0"/>
              <a:t> takes what you know about solid waste – how many tons of stuff are going to what sorts of places – and figures the life cycle environmental impacts for that stuff.  It also lets you imagine you are handling waste in different ways…. And see how the impacts change.  Like maybe you would </a:t>
            </a:r>
          </a:p>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4</a:t>
            </a:fld>
            <a:endParaRPr lang="en-US" dirty="0"/>
          </a:p>
        </p:txBody>
      </p:sp>
    </p:spTree>
    <p:extLst>
      <p:ext uri="{BB962C8B-B14F-4D97-AF65-F5344CB8AC3E}">
        <p14:creationId xmlns:p14="http://schemas.microsoft.com/office/powerpoint/2010/main" val="302086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all feel like trash is a problem.</a:t>
            </a:r>
          </a:p>
          <a:p>
            <a:r>
              <a:rPr lang="en-US" dirty="0" smtClean="0"/>
              <a:t>Recently</a:t>
            </a:r>
            <a:r>
              <a:rPr lang="en-US" dirty="0" smtClean="0"/>
              <a:t>,</a:t>
            </a:r>
            <a:r>
              <a:rPr lang="en-US" baseline="0" dirty="0" smtClean="0"/>
              <a:t> concern has been about the effects of litter in the environment, like this plastic trash on a Hawaiian beach.  Trash like this stays around in the environment and definitely affects wildlife, as we’ve seen in a bunch of heartbreaking pictures</a:t>
            </a:r>
            <a:r>
              <a:rPr lang="en-US" baseline="0" dirty="0" smtClean="0"/>
              <a:t>.</a:t>
            </a:r>
          </a:p>
          <a:p>
            <a:endParaRPr lang="en-US" baseline="0" dirty="0" smtClean="0"/>
          </a:p>
          <a:p>
            <a:r>
              <a:rPr lang="en-US" baseline="0" dirty="0" smtClean="0"/>
              <a:t>To solve this problem – of trash being in the wrong places – you would want trash to be handled correctly.</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However, by and</a:t>
            </a:r>
            <a:r>
              <a:rPr lang="en-US" baseline="0" dirty="0" smtClean="0"/>
              <a:t> large the United States is not a big source of such marine plastics.  Here’s a map from a review in 2015 which suggests the biggest sources of plastic going into the ocean are Asian countries where there is not fully developed waste handling infrastructure. </a:t>
            </a:r>
            <a:endParaRPr lang="en-US" dirty="0" smtClean="0"/>
          </a:p>
          <a:p>
            <a:endParaRPr lang="en-US" dirty="0" smtClean="0"/>
          </a:p>
          <a:p>
            <a:r>
              <a:rPr lang="en-US" dirty="0" smtClean="0"/>
              <a:t>For</a:t>
            </a:r>
            <a:r>
              <a:rPr lang="en-US" baseline="0" dirty="0" smtClean="0"/>
              <a:t> better or worse, Waste Impact Calculator does not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5</a:t>
            </a:fld>
            <a:endParaRPr lang="en-US" dirty="0"/>
          </a:p>
        </p:txBody>
      </p:sp>
    </p:spTree>
    <p:extLst>
      <p:ext uri="{BB962C8B-B14F-4D97-AF65-F5344CB8AC3E}">
        <p14:creationId xmlns:p14="http://schemas.microsoft.com/office/powerpoint/2010/main" val="483590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there’s another issue.  Even if all that stuff was handled perfectly, that waste still came from somewhere.  I.e. before it was thrown away (animate backwards through materials life cycle)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6</a:t>
            </a:fld>
            <a:endParaRPr lang="en-US" dirty="0"/>
          </a:p>
        </p:txBody>
      </p:sp>
    </p:spTree>
    <p:extLst>
      <p:ext uri="{BB962C8B-B14F-4D97-AF65-F5344CB8AC3E}">
        <p14:creationId xmlns:p14="http://schemas.microsoft.com/office/powerpoint/2010/main" val="372089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know the</a:t>
            </a:r>
            <a:r>
              <a:rPr lang="en-US" baseline="0" dirty="0" smtClean="0"/>
              <a:t> total effect of all this stuff.  Not just the impacts that happen at the end of life.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7</a:t>
            </a:fld>
            <a:endParaRPr lang="en-US" dirty="0"/>
          </a:p>
        </p:txBody>
      </p:sp>
    </p:spTree>
    <p:extLst>
      <p:ext uri="{BB962C8B-B14F-4D97-AF65-F5344CB8AC3E}">
        <p14:creationId xmlns:p14="http://schemas.microsoft.com/office/powerpoint/2010/main" val="1892443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Martin Brown from the Oregon Dept. of Environmental Quality, and in</a:t>
            </a:r>
            <a:r>
              <a:rPr lang="en-US" baseline="0" dirty="0" smtClean="0"/>
              <a:t> this presentation I’m going to give some background for the Waste Impact Calculator model.   </a:t>
            </a:r>
          </a:p>
          <a:p>
            <a:endParaRPr lang="en-US" baseline="0" dirty="0" smtClean="0"/>
          </a:p>
          <a:p>
            <a:r>
              <a:rPr lang="en-US" baseline="0" dirty="0" smtClean="0"/>
              <a:t>Since you work in the field this may be old hat to you, but let me go over it anyway.</a:t>
            </a:r>
          </a:p>
          <a:p>
            <a:endParaRPr lang="en-US" dirty="0"/>
          </a:p>
        </p:txBody>
      </p:sp>
      <p:sp>
        <p:nvSpPr>
          <p:cNvPr id="4" name="Header Placeholder 3"/>
          <p:cNvSpPr>
            <a:spLocks noGrp="1"/>
          </p:cNvSpPr>
          <p:nvPr>
            <p:ph type="hdr" sz="quarter" idx="10"/>
          </p:nvPr>
        </p:nvSpPr>
        <p:spPr/>
        <p:txBody>
          <a:bodyPr/>
          <a:lstStyle/>
          <a:p>
            <a:r>
              <a:rPr lang="en-US" dirty="0"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13</a:t>
            </a:fld>
            <a:endParaRPr lang="en-US" dirty="0"/>
          </a:p>
        </p:txBody>
      </p:sp>
    </p:spTree>
    <p:extLst>
      <p:ext uri="{BB962C8B-B14F-4D97-AF65-F5344CB8AC3E}">
        <p14:creationId xmlns:p14="http://schemas.microsoft.com/office/powerpoint/2010/main" val="3303086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Waste Impact Calculator is about the</a:t>
            </a:r>
            <a:r>
              <a:rPr lang="en-US" baseline="0" dirty="0" smtClean="0"/>
              <a:t> environmental effects of solid waste.  So we should define what that term “solid waste” means.</a:t>
            </a:r>
          </a:p>
        </p:txBody>
      </p:sp>
      <p:sp>
        <p:nvSpPr>
          <p:cNvPr id="4" name="Header Placeholder 3"/>
          <p:cNvSpPr>
            <a:spLocks noGrp="1"/>
          </p:cNvSpPr>
          <p:nvPr>
            <p:ph type="hdr" sz="quarter" idx="10"/>
          </p:nvPr>
        </p:nvSpPr>
        <p:spPr/>
        <p:txBody>
          <a:bodyPr/>
          <a:lstStyle/>
          <a:p>
            <a:r>
              <a:rPr lang="en-US" dirty="0"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14</a:t>
            </a:fld>
            <a:endParaRPr lang="en-US" dirty="0"/>
          </a:p>
        </p:txBody>
      </p:sp>
    </p:spTree>
    <p:extLst>
      <p:ext uri="{BB962C8B-B14F-4D97-AF65-F5344CB8AC3E}">
        <p14:creationId xmlns:p14="http://schemas.microsoft.com/office/powerpoint/2010/main" val="4007966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en-US" dirty="0"/>
          </a:p>
        </p:txBody>
      </p:sp>
      <p:pic>
        <p:nvPicPr>
          <p:cNvPr id="14" name="Picture 13"/>
          <p:cNvPicPr preferRelativeResize="0">
            <a:picLocks/>
          </p:cNvPicPr>
          <p:nvPr userDrawn="1"/>
        </p:nvPicPr>
        <p:blipFill>
          <a:blip r:embed="rId2"/>
          <a:stretch>
            <a:fillRect/>
          </a:stretch>
        </p:blipFill>
        <p:spPr>
          <a:xfrm>
            <a:off x="-63497" y="3499623"/>
            <a:ext cx="12356815" cy="32004"/>
          </a:xfrm>
          <a:prstGeom prst="rect">
            <a:avLst/>
          </a:prstGeom>
        </p:spPr>
      </p:pic>
    </p:spTree>
    <p:extLst>
      <p:ext uri="{BB962C8B-B14F-4D97-AF65-F5344CB8AC3E}">
        <p14:creationId xmlns:p14="http://schemas.microsoft.com/office/powerpoint/2010/main" val="26518788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339041" cy="1600200"/>
          </a:xfrm>
        </p:spPr>
        <p:txBody>
          <a:bodyPr anchor="b">
            <a:normAutofit/>
          </a:bodyPr>
          <a:lstStyle>
            <a:lvl1pPr>
              <a:defRPr sz="3600">
                <a:solidFill>
                  <a:schemeClr val="bg1">
                    <a:lumMod val="50000"/>
                  </a:schemeClr>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067780" y="995364"/>
            <a:ext cx="5106651"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173858"/>
            <a:ext cx="4339041" cy="3695131"/>
          </a:xfrm>
        </p:spPr>
        <p:txBody>
          <a:bodyPr>
            <a:normAutofit/>
          </a:bodyPr>
          <a:lstStyle>
            <a:lvl1pPr marL="0" indent="0">
              <a:buNone/>
              <a:defRPr sz="2400" b="1"/>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9143" y="6355598"/>
            <a:ext cx="1523378" cy="365125"/>
          </a:xfrm>
          <a:prstGeom prst="rect">
            <a:avLst/>
          </a:prstGeom>
        </p:spPr>
        <p:txBody>
          <a:bodyPr/>
          <a:lstStyle>
            <a:lvl1pPr>
              <a:defRPr sz="1400">
                <a:solidFill>
                  <a:schemeClr val="bg1">
                    <a:lumMod val="50000"/>
                  </a:schemeClr>
                </a:solidFill>
              </a:defRPr>
            </a:lvl1pPr>
          </a:lstStyle>
          <a:p>
            <a:fld id="{D5A69446-7FC9-458A-B9CF-982E6A275615}" type="datetime5">
              <a:rPr lang="en-US" smtClean="0"/>
              <a:pPr/>
              <a:t>18-Mar-20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8144312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072343"/>
            <a:ext cx="10515600" cy="490334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7" name="Picture 6"/>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3761020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354349"/>
            <a:ext cx="4926106"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54588" y="1354349"/>
            <a:ext cx="4899212"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6" name="Picture 5"/>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19737478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2828"/>
            <a:ext cx="10515600" cy="88751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004373"/>
            <a:ext cx="5157787"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1767091"/>
            <a:ext cx="5157787"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004373"/>
            <a:ext cx="5183188"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1767091"/>
            <a:ext cx="5183188"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10" name="Picture 9"/>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27880284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821"/>
            <a:ext cx="10515600" cy="877075"/>
          </a:xfrm>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32540040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19277567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normAutofit/>
          </a:bodyPr>
          <a:lstStyle>
            <a:lvl1pPr>
              <a:defRPr sz="44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6167956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losing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vl1pPr>
          </a:lstStyle>
          <a:p>
            <a:r>
              <a:rPr lang="en-US" dirty="0" smtClean="0"/>
              <a:t>Click to edit closing style</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closing subtitle style</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40198620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0829" y="6355598"/>
            <a:ext cx="1531692" cy="365125"/>
          </a:xfrm>
          <a:prstGeom prst="rect">
            <a:avLst/>
          </a:prstGeom>
        </p:spPr>
        <p:txBody>
          <a:bodyPr/>
          <a:lstStyle>
            <a:lvl1pPr>
              <a:defRPr sz="1400">
                <a:solidFill>
                  <a:schemeClr val="bg1">
                    <a:lumMod val="50000"/>
                  </a:schemeClr>
                </a:solidFill>
              </a:defRPr>
            </a:lvl1pPr>
          </a:lstStyle>
          <a:p>
            <a:fld id="{F65865B0-6C7F-46CD-814F-072C0560D684}" type="datetime5">
              <a:rPr lang="en-US" smtClean="0"/>
              <a:pPr/>
              <a:t>18-Mar-20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2315888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820"/>
            <a:ext cx="10515600" cy="86382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188722"/>
            <a:ext cx="10515600" cy="478075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95115" y="6024033"/>
            <a:ext cx="671805" cy="671805"/>
          </a:xfrm>
          <a:prstGeom prst="rect">
            <a:avLst/>
          </a:prstGeom>
        </p:spPr>
      </p:pic>
      <p:pic>
        <p:nvPicPr>
          <p:cNvPr id="6" name="Picture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2824" y="6020363"/>
            <a:ext cx="676656" cy="676656"/>
          </a:xfrm>
          <a:prstGeom prst="rect">
            <a:avLst/>
          </a:prstGeom>
        </p:spPr>
      </p:pic>
    </p:spTree>
    <p:extLst>
      <p:ext uri="{BB962C8B-B14F-4D97-AF65-F5344CB8AC3E}">
        <p14:creationId xmlns:p14="http://schemas.microsoft.com/office/powerpoint/2010/main" val="37195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1" r:id="rId7"/>
    <p:sldLayoutId id="2147483659" r:id="rId8"/>
    <p:sldLayoutId id="2147483656" r:id="rId9"/>
    <p:sldLayoutId id="2147483657" r:id="rId10"/>
  </p:sldLayoutIdLst>
  <p:timing>
    <p:tnLst>
      <p:par>
        <p:cTn id="1" dur="indefinite" restart="never" nodeType="tmRoot"/>
      </p:par>
    </p:tnLst>
  </p:timing>
  <p:hf hdr="0" ftr="0"/>
  <p:txStyles>
    <p:titleStyle>
      <a:lvl1pPr algn="l" defTabSz="914377" rtl="0" eaLnBrk="1" latinLnBrk="0" hangingPunct="1">
        <a:lnSpc>
          <a:spcPct val="90000"/>
        </a:lnSpc>
        <a:spcBef>
          <a:spcPct val="0"/>
        </a:spcBef>
        <a:buNone/>
        <a:defRPr sz="4000" b="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the</a:t>
            </a:r>
            <a:br>
              <a:rPr lang="en-US" dirty="0" smtClean="0"/>
            </a:br>
            <a:r>
              <a:rPr lang="en-US" dirty="0" smtClean="0"/>
              <a:t>Waste Impact Calculator</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2498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use it</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960111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it leaves out</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5078980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53202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Waste Impact Calculator:</a:t>
            </a:r>
            <a:endParaRPr lang="en-US" dirty="0"/>
          </a:p>
        </p:txBody>
      </p:sp>
      <p:sp>
        <p:nvSpPr>
          <p:cNvPr id="3" name="Subtitle 2"/>
          <p:cNvSpPr>
            <a:spLocks noGrp="1"/>
          </p:cNvSpPr>
          <p:nvPr>
            <p:ph type="subTitle" idx="1"/>
          </p:nvPr>
        </p:nvSpPr>
        <p:spPr/>
        <p:txBody>
          <a:bodyPr/>
          <a:lstStyle/>
          <a:p>
            <a:r>
              <a:rPr lang="en-US" dirty="0" smtClean="0"/>
              <a:t>Context and Concepts</a:t>
            </a:r>
            <a:endParaRPr lang="en-US" dirty="0"/>
          </a:p>
        </p:txBody>
      </p:sp>
    </p:spTree>
    <p:extLst>
      <p:ext uri="{BB962C8B-B14F-4D97-AF65-F5344CB8AC3E}">
        <p14:creationId xmlns:p14="http://schemas.microsoft.com/office/powerpoint/2010/main" val="28685343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What is solid waste?</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14</a:t>
            </a:fld>
            <a:endParaRPr lang="en-US" dirty="0"/>
          </a:p>
        </p:txBody>
      </p:sp>
    </p:spTree>
    <p:extLst>
      <p:ext uri="{BB962C8B-B14F-4D97-AF65-F5344CB8AC3E}">
        <p14:creationId xmlns:p14="http://schemas.microsoft.com/office/powerpoint/2010/main" val="857400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825" y="152400"/>
            <a:ext cx="9892258" cy="6569077"/>
          </a:xfrm>
          <a:prstGeom prst="rect">
            <a:avLst/>
          </a:prstGeom>
        </p:spPr>
      </p:pic>
    </p:spTree>
    <p:extLst>
      <p:ext uri="{BB962C8B-B14F-4D97-AF65-F5344CB8AC3E}">
        <p14:creationId xmlns:p14="http://schemas.microsoft.com/office/powerpoint/2010/main" val="621624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4" cy="6077919"/>
          </a:xfrm>
          <a:prstGeom prst="rect">
            <a:avLst/>
          </a:prstGeom>
        </p:spPr>
      </p:pic>
      <p:sp>
        <p:nvSpPr>
          <p:cNvPr id="12" name="TextBox 11"/>
          <p:cNvSpPr txBox="1"/>
          <p:nvPr/>
        </p:nvSpPr>
        <p:spPr>
          <a:xfrm>
            <a:off x="2171700" y="95870"/>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3" name="TextBox 12"/>
          <p:cNvSpPr txBox="1"/>
          <p:nvPr/>
        </p:nvSpPr>
        <p:spPr>
          <a:xfrm>
            <a:off x="894513" y="2616176"/>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4" name="TextBox 13"/>
          <p:cNvSpPr txBox="1"/>
          <p:nvPr/>
        </p:nvSpPr>
        <p:spPr>
          <a:xfrm>
            <a:off x="5856852" y="509236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5" name="TextBox 14"/>
          <p:cNvSpPr txBox="1"/>
          <p:nvPr/>
        </p:nvSpPr>
        <p:spPr>
          <a:xfrm>
            <a:off x="10416152" y="364581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6" name="TextBox 15"/>
          <p:cNvSpPr txBox="1"/>
          <p:nvPr/>
        </p:nvSpPr>
        <p:spPr>
          <a:xfrm>
            <a:off x="9933552" y="1870842"/>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7" name="TextBox 16"/>
          <p:cNvSpPr txBox="1"/>
          <p:nvPr/>
        </p:nvSpPr>
        <p:spPr>
          <a:xfrm>
            <a:off x="7952352" y="278433"/>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8" name="TextBox 17"/>
          <p:cNvSpPr txBox="1"/>
          <p:nvPr/>
        </p:nvSpPr>
        <p:spPr>
          <a:xfrm>
            <a:off x="653213" y="4806953"/>
            <a:ext cx="482600" cy="1446550"/>
          </a:xfrm>
          <a:prstGeom prst="rect">
            <a:avLst/>
          </a:prstGeom>
          <a:noFill/>
        </p:spPr>
        <p:txBody>
          <a:bodyPr wrap="square" rtlCol="0">
            <a:spAutoFit/>
          </a:bodyPr>
          <a:lstStyle/>
          <a:p>
            <a:pPr algn="ctr"/>
            <a:r>
              <a:rPr lang="en-US" sz="8800" b="1" dirty="0" smtClean="0">
                <a:solidFill>
                  <a:srgbClr val="FF0000"/>
                </a:solidFill>
                <a:latin typeface="Bradley Hand ITC" panose="03070402050302030203" pitchFamily="66" charset="0"/>
                <a:sym typeface="Wingdings" panose="05000000000000000000" pitchFamily="2" charset="2"/>
              </a:rPr>
              <a:t>x</a:t>
            </a:r>
            <a:endParaRPr lang="en-US" sz="8800" b="1" dirty="0">
              <a:solidFill>
                <a:srgbClr val="FF0000"/>
              </a:solidFill>
              <a:latin typeface="Bradley Hand ITC" panose="03070402050302030203" pitchFamily="66" charset="0"/>
            </a:endParaRPr>
          </a:p>
        </p:txBody>
      </p:sp>
    </p:spTree>
    <p:extLst>
      <p:ext uri="{BB962C8B-B14F-4D97-AF65-F5344CB8AC3E}">
        <p14:creationId xmlns:p14="http://schemas.microsoft.com/office/powerpoint/2010/main" val="3660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3" cy="6077919"/>
          </a:xfrm>
          <a:prstGeom prst="rect">
            <a:avLst/>
          </a:prstGeom>
        </p:spPr>
      </p:pic>
    </p:spTree>
    <p:extLst>
      <p:ext uri="{BB962C8B-B14F-4D97-AF65-F5344CB8AC3E}">
        <p14:creationId xmlns:p14="http://schemas.microsoft.com/office/powerpoint/2010/main" val="23853388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t>18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728" y="193296"/>
            <a:ext cx="5272272" cy="6528181"/>
          </a:xfrm>
          <a:prstGeom prst="rect">
            <a:avLst/>
          </a:prstGeom>
        </p:spPr>
      </p:pic>
    </p:spTree>
    <p:extLst>
      <p:ext uri="{BB962C8B-B14F-4D97-AF65-F5344CB8AC3E}">
        <p14:creationId xmlns:p14="http://schemas.microsoft.com/office/powerpoint/2010/main" val="756801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How is solid waste a problem?</a:t>
            </a:r>
            <a:endParaRPr lang="en-US" dirty="0"/>
          </a:p>
        </p:txBody>
      </p:sp>
      <p:sp>
        <p:nvSpPr>
          <p:cNvPr id="6" name="Subtitle 5"/>
          <p:cNvSpPr>
            <a:spLocks noGrp="1"/>
          </p:cNvSpPr>
          <p:nvPr>
            <p:ph type="subTitle" idx="1"/>
          </p:nvPr>
        </p:nvSpPr>
        <p:spPr/>
        <p:txBody>
          <a:bodyPr/>
          <a:lstStyle/>
          <a:p>
            <a:r>
              <a:rPr lang="en-US" dirty="0" smtClean="0"/>
              <a:t>Two views, each with inherent goals and statistics</a:t>
            </a:r>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19</a:t>
            </a:fld>
            <a:endParaRPr lang="en-US" dirty="0"/>
          </a:p>
        </p:txBody>
      </p:sp>
    </p:spTree>
    <p:extLst>
      <p:ext uri="{BB962C8B-B14F-4D97-AF65-F5344CB8AC3E}">
        <p14:creationId xmlns:p14="http://schemas.microsoft.com/office/powerpoint/2010/main" val="1833550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What it is</a:t>
            </a:r>
          </a:p>
          <a:p>
            <a:r>
              <a:rPr lang="en-US" dirty="0" smtClean="0"/>
              <a:t>Why we need it</a:t>
            </a:r>
          </a:p>
          <a:p>
            <a:r>
              <a:rPr lang="en-US" dirty="0" smtClean="0"/>
              <a:t>Who it’s for</a:t>
            </a:r>
          </a:p>
          <a:p>
            <a:r>
              <a:rPr lang="en-US" dirty="0" smtClean="0"/>
              <a:t>How it works</a:t>
            </a:r>
          </a:p>
          <a:p>
            <a:r>
              <a:rPr lang="en-US" dirty="0" smtClean="0"/>
              <a:t>How to use it</a:t>
            </a:r>
          </a:p>
          <a:p>
            <a:r>
              <a:rPr lang="en-US" dirty="0" smtClean="0"/>
              <a:t>What it leaves out</a:t>
            </a:r>
          </a:p>
          <a:p>
            <a:r>
              <a:rPr lang="en-US" dirty="0" smtClean="0"/>
              <a:t>Alternatives</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2</a:t>
            </a:fld>
            <a:endParaRPr lang="en-US" dirty="0"/>
          </a:p>
        </p:txBody>
      </p:sp>
    </p:spTree>
    <p:extLst>
      <p:ext uri="{BB962C8B-B14F-4D97-AF65-F5344CB8AC3E}">
        <p14:creationId xmlns:p14="http://schemas.microsoft.com/office/powerpoint/2010/main" val="31622131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traditional view:</a:t>
            </a:r>
            <a:br>
              <a:rPr lang="en-US" dirty="0" smtClean="0"/>
            </a:br>
            <a:r>
              <a:rPr lang="en-US" dirty="0" smtClean="0"/>
              <a:t>direct effects of waste and litter</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20</a:t>
            </a:fld>
            <a:endParaRPr lang="en-US" dirty="0"/>
          </a:p>
        </p:txBody>
      </p:sp>
    </p:spTree>
    <p:extLst>
      <p:ext uri="{BB962C8B-B14F-4D97-AF65-F5344CB8AC3E}">
        <p14:creationId xmlns:p14="http://schemas.microsoft.com/office/powerpoint/2010/main" val="23791249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21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1200"/>
            <a:ext cx="12192000" cy="5105400"/>
          </a:xfrm>
          <a:prstGeom prst="rect">
            <a:avLst/>
          </a:prstGeom>
        </p:spPr>
      </p:pic>
    </p:spTree>
    <p:extLst>
      <p:ext uri="{BB962C8B-B14F-4D97-AF65-F5344CB8AC3E}">
        <p14:creationId xmlns:p14="http://schemas.microsoft.com/office/powerpoint/2010/main" val="9036951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22</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937" y="74203"/>
            <a:ext cx="8946125" cy="6709594"/>
          </a:xfrm>
          <a:prstGeom prst="rect">
            <a:avLst/>
          </a:prstGeom>
        </p:spPr>
      </p:pic>
    </p:spTree>
    <p:extLst>
      <p:ext uri="{BB962C8B-B14F-4D97-AF65-F5344CB8AC3E}">
        <p14:creationId xmlns:p14="http://schemas.microsoft.com/office/powerpoint/2010/main" val="233245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23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30" y="800101"/>
            <a:ext cx="10574370" cy="5084488"/>
          </a:xfrm>
          <a:prstGeom prst="rect">
            <a:avLst/>
          </a:prstGeom>
        </p:spPr>
      </p:pic>
    </p:spTree>
    <p:extLst>
      <p:ext uri="{BB962C8B-B14F-4D97-AF65-F5344CB8AC3E}">
        <p14:creationId xmlns:p14="http://schemas.microsoft.com/office/powerpoint/2010/main" val="3909165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24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584200"/>
            <a:ext cx="11713882" cy="4978400"/>
          </a:xfrm>
          <a:prstGeom prst="rect">
            <a:avLst/>
          </a:prstGeom>
        </p:spPr>
      </p:pic>
    </p:spTree>
    <p:extLst>
      <p:ext uri="{BB962C8B-B14F-4D97-AF65-F5344CB8AC3E}">
        <p14:creationId xmlns:p14="http://schemas.microsoft.com/office/powerpoint/2010/main" val="41248321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Themes of the traditional view</a:t>
            </a:r>
            <a:endParaRPr lang="en-US" sz="2800" dirty="0"/>
          </a:p>
        </p:txBody>
      </p:sp>
      <p:sp>
        <p:nvSpPr>
          <p:cNvPr id="3" name="Content Placeholder 2"/>
          <p:cNvSpPr>
            <a:spLocks noGrp="1"/>
          </p:cNvSpPr>
          <p:nvPr>
            <p:ph idx="1"/>
          </p:nvPr>
        </p:nvSpPr>
        <p:spPr>
          <a:xfrm>
            <a:off x="838200" y="1142672"/>
            <a:ext cx="10515600" cy="4903342"/>
          </a:xfrm>
        </p:spPr>
        <p:txBody>
          <a:bodyPr/>
          <a:lstStyle/>
          <a:p>
            <a:r>
              <a:rPr lang="en-US" dirty="0" smtClean="0"/>
              <a:t>Waste can cause problems directly – like litter</a:t>
            </a:r>
          </a:p>
          <a:p>
            <a:r>
              <a:rPr lang="en-US" dirty="0" smtClean="0"/>
              <a:t>However, waste is still a resource and the value it has should be preserved</a:t>
            </a:r>
          </a:p>
          <a:p>
            <a:r>
              <a:rPr lang="en-US" dirty="0" smtClean="0"/>
              <a:t>Landfilling is bad </a:t>
            </a:r>
          </a:p>
          <a:p>
            <a:r>
              <a:rPr lang="en-US" dirty="0" smtClean="0"/>
              <a:t>Recycling is good </a:t>
            </a:r>
          </a:p>
          <a:p>
            <a:r>
              <a:rPr lang="en-US" dirty="0" smtClean="0"/>
              <a:t>The goal of management is to prevent landfilling.</a:t>
            </a:r>
          </a:p>
        </p:txBody>
      </p:sp>
      <p:sp>
        <p:nvSpPr>
          <p:cNvPr id="4" name="Slide Number Placeholder 3"/>
          <p:cNvSpPr>
            <a:spLocks noGrp="1"/>
          </p:cNvSpPr>
          <p:nvPr>
            <p:ph type="sldNum" sz="quarter" idx="12"/>
          </p:nvPr>
        </p:nvSpPr>
        <p:spPr/>
        <p:txBody>
          <a:bodyPr/>
          <a:lstStyle/>
          <a:p>
            <a:fld id="{7DA5641C-54BD-4C62-9281-36F8A3AC5EF8}" type="slidenum">
              <a:rPr lang="en-US" smtClean="0"/>
              <a:pPr/>
              <a:t>25</a:t>
            </a:fld>
            <a:endParaRPr lang="en-US" dirty="0"/>
          </a:p>
        </p:txBody>
      </p:sp>
    </p:spTree>
    <p:extLst>
      <p:ext uri="{BB962C8B-B14F-4D97-AF65-F5344CB8AC3E}">
        <p14:creationId xmlns:p14="http://schemas.microsoft.com/office/powerpoint/2010/main" val="2009966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Traditional waste statistics express those themes with weights</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26</a:t>
            </a:fld>
            <a:endParaRPr lang="en-US" dirty="0"/>
          </a:p>
        </p:txBody>
      </p:sp>
      <p:sp>
        <p:nvSpPr>
          <p:cNvPr id="7" name="Content Placeholder 6"/>
          <p:cNvSpPr>
            <a:spLocks noGrp="1"/>
          </p:cNvSpPr>
          <p:nvPr>
            <p:ph idx="1"/>
          </p:nvPr>
        </p:nvSpPr>
        <p:spPr/>
        <p:txBody>
          <a:bodyPr/>
          <a:lstStyle/>
          <a:p>
            <a:r>
              <a:rPr lang="en-US" i="1" dirty="0" smtClean="0"/>
              <a:t>Generation = total weight (tons)</a:t>
            </a:r>
          </a:p>
          <a:p>
            <a:r>
              <a:rPr lang="en-US" i="1" dirty="0" smtClean="0"/>
              <a:t>Recycling Rate = recycling weight / total weight  (%)</a:t>
            </a:r>
            <a:endParaRPr lang="en-US" i="1"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191"/>
          <a:stretch/>
        </p:blipFill>
        <p:spPr>
          <a:xfrm>
            <a:off x="1737078" y="2355850"/>
            <a:ext cx="8717843" cy="4502150"/>
          </a:xfrm>
          <a:prstGeom prst="rect">
            <a:avLst/>
          </a:prstGeom>
        </p:spPr>
      </p:pic>
    </p:spTree>
    <p:extLst>
      <p:ext uri="{BB962C8B-B14F-4D97-AF65-F5344CB8AC3E}">
        <p14:creationId xmlns:p14="http://schemas.microsoft.com/office/powerpoint/2010/main" val="15680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A different view: </a:t>
            </a:r>
            <a:br>
              <a:rPr lang="en-US" dirty="0" smtClean="0"/>
            </a:br>
            <a:r>
              <a:rPr lang="en-US" dirty="0" smtClean="0"/>
              <a:t>indirect worldwide effects of waste</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27</a:t>
            </a:fld>
            <a:endParaRPr lang="en-US" dirty="0"/>
          </a:p>
        </p:txBody>
      </p:sp>
    </p:spTree>
    <p:extLst>
      <p:ext uri="{BB962C8B-B14F-4D97-AF65-F5344CB8AC3E}">
        <p14:creationId xmlns:p14="http://schemas.microsoft.com/office/powerpoint/2010/main" val="37674213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Observe… something is clearly missing from this chart</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28</a:t>
            </a:fld>
            <a:endParaRPr lang="en-US"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191"/>
          <a:stretch/>
        </p:blipFill>
        <p:spPr>
          <a:xfrm>
            <a:off x="1737078" y="2355850"/>
            <a:ext cx="8717843" cy="4502150"/>
          </a:xfrm>
          <a:prstGeom prst="rect">
            <a:avLst/>
          </a:prstGeom>
        </p:spPr>
      </p:pic>
      <p:sp>
        <p:nvSpPr>
          <p:cNvPr id="3" name="Content Placeholder 2"/>
          <p:cNvSpPr>
            <a:spLocks noGrp="1"/>
          </p:cNvSpPr>
          <p:nvPr>
            <p:ph idx="1"/>
          </p:nvPr>
        </p:nvSpPr>
        <p:spPr/>
        <p:txBody>
          <a:bodyPr/>
          <a:lstStyle/>
          <a:p>
            <a:r>
              <a:rPr lang="en-US" dirty="0" smtClean="0"/>
              <a:t>Everything that is waste comes from somewhere</a:t>
            </a:r>
            <a:endParaRPr lang="en-US" dirty="0"/>
          </a:p>
        </p:txBody>
      </p:sp>
    </p:spTree>
    <p:extLst>
      <p:ext uri="{BB962C8B-B14F-4D97-AF65-F5344CB8AC3E}">
        <p14:creationId xmlns:p14="http://schemas.microsoft.com/office/powerpoint/2010/main" val="17695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 materials life cycle</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29</a:t>
            </a:fld>
            <a:endParaRPr lang="en-US" dirty="0"/>
          </a:p>
        </p:txBody>
      </p:sp>
      <p:pic>
        <p:nvPicPr>
          <p:cNvPr id="6"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560"/>
          <a:stretch/>
        </p:blipFill>
        <p:spPr>
          <a:xfrm>
            <a:off x="1743835" y="2336800"/>
            <a:ext cx="8704329" cy="4477085"/>
          </a:xfrm>
          <a:prstGeom prst="rect">
            <a:avLst/>
          </a:prstGeom>
        </p:spPr>
      </p:pic>
    </p:spTree>
    <p:extLst>
      <p:ext uri="{BB962C8B-B14F-4D97-AF65-F5344CB8AC3E}">
        <p14:creationId xmlns:p14="http://schemas.microsoft.com/office/powerpoint/2010/main" val="32109680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it is</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3</a:t>
            </a:fld>
            <a:endParaRPr lang="en-US" dirty="0"/>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79089" y="2100182"/>
            <a:ext cx="4800911" cy="3231013"/>
          </a:xfrm>
          <a:prstGeom prst="rect">
            <a:avLst/>
          </a:prstGeom>
        </p:spPr>
      </p:pic>
      <p:pic>
        <p:nvPicPr>
          <p:cNvPr id="9" name="Content Placeholder 8"/>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5181" t="7136" r="3013" b="8927"/>
          <a:stretch/>
        </p:blipFill>
        <p:spPr>
          <a:xfrm>
            <a:off x="5489575" y="2100182"/>
            <a:ext cx="6462019" cy="3231013"/>
          </a:xfrm>
          <a:prstGeom prst="rect">
            <a:avLst/>
          </a:prstGeom>
        </p:spPr>
      </p:pic>
    </p:spTree>
    <p:extLst>
      <p:ext uri="{BB962C8B-B14F-4D97-AF65-F5344CB8AC3E}">
        <p14:creationId xmlns:p14="http://schemas.microsoft.com/office/powerpoint/2010/main" val="35848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Environmental impacts happen at every step</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t>30</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4430" y="4460569"/>
            <a:ext cx="3126896" cy="207834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181" t="7136" r="3013" b="8927"/>
          <a:stretch/>
        </p:blipFill>
        <p:spPr>
          <a:xfrm>
            <a:off x="405585" y="1200240"/>
            <a:ext cx="5418059" cy="270903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798" y="1786024"/>
            <a:ext cx="4942735" cy="3893322"/>
          </a:xfrm>
          <a:prstGeom prst="rect">
            <a:avLst/>
          </a:prstGeom>
        </p:spPr>
      </p:pic>
    </p:spTree>
    <p:extLst>
      <p:ext uri="{BB962C8B-B14F-4D97-AF65-F5344CB8AC3E}">
        <p14:creationId xmlns:p14="http://schemas.microsoft.com/office/powerpoint/2010/main" val="214886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Measurements should report the total impacts of the stuff that becomes waste</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31</a:t>
            </a:fld>
            <a:endParaRPr lang="en-US"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560"/>
          <a:stretch/>
        </p:blipFill>
        <p:spPr>
          <a:xfrm>
            <a:off x="2649471" y="2244392"/>
            <a:ext cx="8704329" cy="447708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284" y="1205220"/>
            <a:ext cx="3126896" cy="2078343"/>
          </a:xfrm>
          <a:prstGeom prst="rect">
            <a:avLst/>
          </a:prstGeom>
        </p:spPr>
      </p:pic>
    </p:spTree>
    <p:extLst>
      <p:ext uri="{BB962C8B-B14F-4D97-AF65-F5344CB8AC3E}">
        <p14:creationId xmlns:p14="http://schemas.microsoft.com/office/powerpoint/2010/main" val="287126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 goal of management is to minimize impacts – by any means</a:t>
            </a:r>
            <a:endParaRPr lang="en-US" sz="2800"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8134"/>
          <a:stretch/>
        </p:blipFill>
        <p:spPr>
          <a:xfrm>
            <a:off x="1601325" y="1473200"/>
            <a:ext cx="9167150" cy="4737100"/>
          </a:xfrm>
        </p:spPr>
      </p:pic>
      <p:sp>
        <p:nvSpPr>
          <p:cNvPr id="4" name="Slide Number Placeholder 3"/>
          <p:cNvSpPr>
            <a:spLocks noGrp="1"/>
          </p:cNvSpPr>
          <p:nvPr>
            <p:ph type="sldNum" sz="quarter" idx="12"/>
          </p:nvPr>
        </p:nvSpPr>
        <p:spPr/>
        <p:txBody>
          <a:bodyPr/>
          <a:lstStyle/>
          <a:p>
            <a:fld id="{7DA5641C-54BD-4C62-9281-36F8A3AC5EF8}" type="slidenum">
              <a:rPr lang="en-US" smtClean="0"/>
              <a:t>32</a:t>
            </a:fld>
            <a:endParaRPr lang="en-US"/>
          </a:p>
        </p:txBody>
      </p:sp>
    </p:spTree>
    <p:extLst>
      <p:ext uri="{BB962C8B-B14F-4D97-AF65-F5344CB8AC3E}">
        <p14:creationId xmlns:p14="http://schemas.microsoft.com/office/powerpoint/2010/main" val="1664536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Themes of the life cycle impact view</a:t>
            </a:r>
            <a:endParaRPr lang="en-US" sz="2800" dirty="0"/>
          </a:p>
        </p:txBody>
      </p:sp>
      <p:sp>
        <p:nvSpPr>
          <p:cNvPr id="3" name="Content Placeholder 2"/>
          <p:cNvSpPr>
            <a:spLocks noGrp="1"/>
          </p:cNvSpPr>
          <p:nvPr>
            <p:ph idx="1"/>
          </p:nvPr>
        </p:nvSpPr>
        <p:spPr/>
        <p:txBody>
          <a:bodyPr/>
          <a:lstStyle/>
          <a:p>
            <a:r>
              <a:rPr lang="en-US" dirty="0" smtClean="0"/>
              <a:t>Waste represents materials that have caused impacts over the course of their life cycles</a:t>
            </a:r>
          </a:p>
          <a:p>
            <a:r>
              <a:rPr lang="en-US" dirty="0" smtClean="0"/>
              <a:t>The goal is to reduce the total impacts of the materials that become waste</a:t>
            </a:r>
          </a:p>
          <a:p>
            <a:r>
              <a:rPr lang="en-US" dirty="0" smtClean="0"/>
              <a:t>There are many ways to do this</a:t>
            </a:r>
          </a:p>
          <a:p>
            <a:r>
              <a:rPr lang="en-US" dirty="0" smtClean="0"/>
              <a:t>Because of this broader view, “waste management” might be reconceived as “materials management”</a:t>
            </a:r>
          </a:p>
          <a:p>
            <a:endParaRPr lang="en-US" dirty="0" smtClean="0"/>
          </a:p>
        </p:txBody>
      </p:sp>
      <p:sp>
        <p:nvSpPr>
          <p:cNvPr id="4" name="Slide Number Placeholder 3"/>
          <p:cNvSpPr>
            <a:spLocks noGrp="1"/>
          </p:cNvSpPr>
          <p:nvPr>
            <p:ph type="sldNum" sz="quarter" idx="12"/>
          </p:nvPr>
        </p:nvSpPr>
        <p:spPr/>
        <p:txBody>
          <a:bodyPr/>
          <a:lstStyle/>
          <a:p>
            <a:fld id="{7DA5641C-54BD-4C62-9281-36F8A3AC5EF8}" type="slidenum">
              <a:rPr lang="en-US" smtClean="0"/>
              <a:pPr/>
              <a:t>33</a:t>
            </a:fld>
            <a:endParaRPr lang="en-US" dirty="0"/>
          </a:p>
        </p:txBody>
      </p:sp>
    </p:spTree>
    <p:extLst>
      <p:ext uri="{BB962C8B-B14F-4D97-AF65-F5344CB8AC3E}">
        <p14:creationId xmlns:p14="http://schemas.microsoft.com/office/powerpoint/2010/main" val="28650086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WIC bridges the gap</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34</a:t>
            </a:fld>
            <a:endParaRPr lang="en-US" dirty="0"/>
          </a:p>
        </p:txBody>
      </p:sp>
    </p:spTree>
    <p:extLst>
      <p:ext uri="{BB962C8B-B14F-4D97-AF65-F5344CB8AC3E}">
        <p14:creationId xmlns:p14="http://schemas.microsoft.com/office/powerpoint/2010/main" val="10104034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35</a:t>
            </a:fld>
            <a:endParaRPr lang="en-US" dirty="0"/>
          </a:p>
        </p:txBody>
      </p:sp>
      <p:pic>
        <p:nvPicPr>
          <p:cNvPr id="5" name="Content Placeholder 4"/>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873500" y="93005"/>
            <a:ext cx="4292600" cy="6764995"/>
          </a:xfrm>
        </p:spPr>
      </p:pic>
    </p:spTree>
    <p:extLst>
      <p:ext uri="{BB962C8B-B14F-4D97-AF65-F5344CB8AC3E}">
        <p14:creationId xmlns:p14="http://schemas.microsoft.com/office/powerpoint/2010/main" val="5792985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smtClean="0"/>
              <a:t>Basic operation</a:t>
            </a:r>
            <a:endParaRPr lang="en-US" sz="2800" dirty="0"/>
          </a:p>
        </p:txBody>
      </p:sp>
      <p:pic>
        <p:nvPicPr>
          <p:cNvPr id="15" name="Picture 14"/>
          <p:cNvPicPr>
            <a:picLocks noChangeAspect="1"/>
          </p:cNvPicPr>
          <p:nvPr/>
        </p:nvPicPr>
        <p:blipFill rotWithShape="1">
          <a:blip r:embed="rId3"/>
          <a:srcRect l="19320" t="21486" r="47240" b="7357"/>
          <a:stretch/>
        </p:blipFill>
        <p:spPr>
          <a:xfrm>
            <a:off x="8282859" y="2118311"/>
            <a:ext cx="2532345" cy="3621800"/>
          </a:xfrm>
          <a:prstGeom prst="rect">
            <a:avLst/>
          </a:prstGeom>
        </p:spPr>
      </p:pic>
      <p:sp>
        <p:nvSpPr>
          <p:cNvPr id="2" name="Content Placeholder 1"/>
          <p:cNvSpPr>
            <a:spLocks noGrp="1"/>
          </p:cNvSpPr>
          <p:nvPr>
            <p:ph idx="1"/>
          </p:nvPr>
        </p:nvSpPr>
        <p:spPr>
          <a:xfrm>
            <a:off x="390525" y="1230267"/>
            <a:ext cx="3592876" cy="4764133"/>
          </a:xfrm>
        </p:spPr>
        <p:txBody>
          <a:bodyPr/>
          <a:lstStyle/>
          <a:p>
            <a:r>
              <a:rPr lang="en-US" dirty="0" smtClean="0"/>
              <a:t>You have to start with solid waste data</a:t>
            </a:r>
          </a:p>
          <a:p>
            <a:r>
              <a:rPr lang="en-US" dirty="0" smtClean="0"/>
              <a:t>The calculator works it backwards through the life cycle and changes it into life cycle impacts</a:t>
            </a:r>
          </a:p>
        </p:txBody>
      </p:sp>
      <p:pic>
        <p:nvPicPr>
          <p:cNvPr id="9" name="Picture 8"/>
          <p:cNvPicPr>
            <a:picLocks noChangeAspect="1"/>
          </p:cNvPicPr>
          <p:nvPr/>
        </p:nvPicPr>
        <p:blipFill rotWithShape="1">
          <a:blip r:embed="rId4"/>
          <a:srcRect t="17966" r="33883"/>
          <a:stretch/>
        </p:blipFill>
        <p:spPr>
          <a:xfrm>
            <a:off x="3983401" y="2304830"/>
            <a:ext cx="3362325" cy="3014494"/>
          </a:xfrm>
          <a:prstGeom prst="rect">
            <a:avLst/>
          </a:prstGeom>
        </p:spPr>
      </p:pic>
    </p:spTree>
    <p:extLst>
      <p:ext uri="{BB962C8B-B14F-4D97-AF65-F5344CB8AC3E}">
        <p14:creationId xmlns:p14="http://schemas.microsoft.com/office/powerpoint/2010/main" val="615068970"/>
      </p:ext>
    </p:extLst>
  </p:cSld>
  <p:clrMapOvr>
    <a:masterClrMapping/>
  </p:clrMapOvr>
  <mc:AlternateContent xmlns:mc="http://schemas.openxmlformats.org/markup-compatibility/2006" xmlns:p14="http://schemas.microsoft.com/office/powerpoint/2010/main">
    <mc:Choice Requires="p14">
      <p:transition spd="slow" p14:dur="2000" advTm="40220"/>
    </mc:Choice>
    <mc:Fallback xmlns="">
      <p:transition spd="slow" advTm="402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set>
                                      <p:cBhvr override="childStyle">
                                        <p:cTn dur="1" fill="hold" display="0" masterRel="nextClick" afterEffect="1"/>
                                        <p:tgtEl>
                                          <p:spTgt spid="2">
                                            <p:txEl>
                                              <p:pRg st="0" end="0"/>
                                            </p:txEl>
                                          </p:spTgt>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subTnLst>
                                    <p:set>
                                      <p:cBhvr override="childStyle">
                                        <p:cTn dur="1" fill="hold" display="0" masterRel="nextClick" afterEffect="1"/>
                                        <p:tgtEl>
                                          <p:spTgt spid="2">
                                            <p:txEl>
                                              <p:pRg st="1" end="1"/>
                                            </p:txEl>
                                          </p:spTgt>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9320" t="21486" r="2147" b="7357"/>
          <a:stretch/>
        </p:blipFill>
        <p:spPr>
          <a:xfrm>
            <a:off x="5995380" y="1931413"/>
            <a:ext cx="5947237" cy="3621800"/>
          </a:xfrm>
          <a:prstGeom prst="rect">
            <a:avLst/>
          </a:prstGeom>
        </p:spPr>
      </p:pic>
      <p:pic>
        <p:nvPicPr>
          <p:cNvPr id="6" name="Picture 5"/>
          <p:cNvPicPr>
            <a:picLocks noChangeAspect="1"/>
          </p:cNvPicPr>
          <p:nvPr/>
        </p:nvPicPr>
        <p:blipFill>
          <a:blip r:embed="rId4"/>
          <a:stretch>
            <a:fillRect/>
          </a:stretch>
        </p:blipFill>
        <p:spPr>
          <a:xfrm>
            <a:off x="0" y="1586280"/>
            <a:ext cx="5967592" cy="4312066"/>
          </a:xfrm>
          <a:prstGeom prst="rect">
            <a:avLst/>
          </a:prstGeom>
        </p:spPr>
      </p:pic>
      <p:sp>
        <p:nvSpPr>
          <p:cNvPr id="5" name="Title 4"/>
          <p:cNvSpPr>
            <a:spLocks noGrp="1"/>
          </p:cNvSpPr>
          <p:nvPr>
            <p:ph type="title"/>
          </p:nvPr>
        </p:nvSpPr>
        <p:spPr/>
        <p:txBody>
          <a:bodyPr>
            <a:normAutofit/>
          </a:bodyPr>
          <a:lstStyle/>
          <a:p>
            <a:r>
              <a:rPr lang="en-US" sz="2800" dirty="0" smtClean="0"/>
              <a:t>You play around with managing tons to see how to lower impacts</a:t>
            </a:r>
            <a:endParaRPr lang="en-US" sz="2800" dirty="0"/>
          </a:p>
        </p:txBody>
      </p:sp>
    </p:spTree>
    <p:extLst>
      <p:ext uri="{BB962C8B-B14F-4D97-AF65-F5344CB8AC3E}">
        <p14:creationId xmlns:p14="http://schemas.microsoft.com/office/powerpoint/2010/main" val="2148106391"/>
      </p:ext>
    </p:extLst>
  </p:cSld>
  <p:clrMapOvr>
    <a:masterClrMapping/>
  </p:clrMapOvr>
  <mc:AlternateContent xmlns:mc="http://schemas.openxmlformats.org/markup-compatibility/2006" xmlns:p14="http://schemas.microsoft.com/office/powerpoint/2010/main">
    <mc:Choice Requires="p14">
      <p:transition spd="slow" p14:dur="2000" advTm="40220"/>
    </mc:Choice>
    <mc:Fallback xmlns="">
      <p:transition spd="slow" advTm="402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Let’s try it!</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4294967295"/>
          </p:nvPr>
        </p:nvSpPr>
        <p:spPr>
          <a:xfrm>
            <a:off x="11353799" y="6356350"/>
            <a:ext cx="698739" cy="365125"/>
          </a:xfrm>
          <a:prstGeom prst="rect">
            <a:avLst/>
          </a:prstGeom>
        </p:spPr>
        <p:txBody>
          <a:bodyPr/>
          <a:lstStyle/>
          <a:p>
            <a:fld id="{7DA5641C-54BD-4C62-9281-36F8A3AC5EF8}" type="slidenum">
              <a:rPr lang="en-US" smtClean="0"/>
              <a:t>38</a:t>
            </a:fld>
            <a:endParaRPr lang="en-US" dirty="0"/>
          </a:p>
        </p:txBody>
      </p:sp>
    </p:spTree>
    <p:extLst>
      <p:ext uri="{BB962C8B-B14F-4D97-AF65-F5344CB8AC3E}">
        <p14:creationId xmlns:p14="http://schemas.microsoft.com/office/powerpoint/2010/main" val="3019062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4</a:t>
            </a:fld>
            <a:endParaRPr lang="en-US" dirty="0"/>
          </a:p>
        </p:txBody>
      </p:sp>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3500" y="93005"/>
            <a:ext cx="4292600" cy="6764995"/>
          </a:xfrm>
          <a:prstGeom prst="rect">
            <a:avLst/>
          </a:prstGeom>
        </p:spPr>
      </p:pic>
    </p:spTree>
    <p:extLst>
      <p:ext uri="{BB962C8B-B14F-4D97-AF65-F5344CB8AC3E}">
        <p14:creationId xmlns:p14="http://schemas.microsoft.com/office/powerpoint/2010/main" val="2610129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problem with waste WIC doesn’t address</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938" y="1753263"/>
            <a:ext cx="4523862" cy="339289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0429" y="1753262"/>
            <a:ext cx="7056315" cy="3392897"/>
          </a:xfrm>
          <a:prstGeom prst="rect">
            <a:avLst/>
          </a:prstGeom>
        </p:spPr>
      </p:pic>
    </p:spTree>
    <p:extLst>
      <p:ext uri="{BB962C8B-B14F-4D97-AF65-F5344CB8AC3E}">
        <p14:creationId xmlns:p14="http://schemas.microsoft.com/office/powerpoint/2010/main" val="1837298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The problem it does address</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31691927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we need it</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195241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 it’s for</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428854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it works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40033045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DEQ-MM">
      <a:dk1>
        <a:sysClr val="windowText" lastClr="000000"/>
      </a:dk1>
      <a:lt1>
        <a:sysClr val="window" lastClr="FFFFFF"/>
      </a:lt1>
      <a:dk2>
        <a:srgbClr val="44546A"/>
      </a:dk2>
      <a:lt2>
        <a:srgbClr val="E7E6E6"/>
      </a:lt2>
      <a:accent1>
        <a:srgbClr val="248F79"/>
      </a:accent1>
      <a:accent2>
        <a:srgbClr val="23769A"/>
      </a:accent2>
      <a:accent3>
        <a:srgbClr val="3AAFBD"/>
      </a:accent3>
      <a:accent4>
        <a:srgbClr val="B1CA54"/>
      </a:accent4>
      <a:accent5>
        <a:srgbClr val="F57F32"/>
      </a:accent5>
      <a:accent6>
        <a:srgbClr val="FAB38B"/>
      </a:accent6>
      <a:hlink>
        <a:srgbClr val="5F5F5F"/>
      </a:hlink>
      <a:folHlink>
        <a:srgbClr val="C0C0C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rgbClr val="6E84A2"/>
          </a:solidFill>
        </a:ln>
      </a:spPr>
      <a:bodyPr rtlCol="0" anchor="ctr"/>
      <a:lstStyle>
        <a:defPPr marL="112713" indent="-112713" algn="ctr">
          <a:buFont typeface="Arial" panose="020B0604020202020204" pitchFamily="34" charset="0"/>
          <a:buChar char="•"/>
          <a:defRPr sz="14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M-Template_ArialFont.pptx" id="{A75C7A08-14D8-432E-B7B9-110A21E737B0}" vid="{B4682B1C-3405-488F-8C14-B32BE91B52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10127</TotalTime>
  <Words>2223</Words>
  <Application>Microsoft Office PowerPoint</Application>
  <PresentationFormat>Widescreen</PresentationFormat>
  <Paragraphs>223</Paragraphs>
  <Slides>38</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Bradley Hand ITC</vt:lpstr>
      <vt:lpstr>Calibri</vt:lpstr>
      <vt:lpstr>Wingdings</vt:lpstr>
      <vt:lpstr>Office Theme</vt:lpstr>
      <vt:lpstr>Introduction to the Waste Impact Calculator</vt:lpstr>
      <vt:lpstr>Outline</vt:lpstr>
      <vt:lpstr>What it is</vt:lpstr>
      <vt:lpstr>PowerPoint Presentation</vt:lpstr>
      <vt:lpstr>One problem with waste WIC doesn’t address</vt:lpstr>
      <vt:lpstr>The problem it does address</vt:lpstr>
      <vt:lpstr>Why we need it</vt:lpstr>
      <vt:lpstr>Who it’s for</vt:lpstr>
      <vt:lpstr>How it works</vt:lpstr>
      <vt:lpstr>How to use it</vt:lpstr>
      <vt:lpstr>What it leaves out</vt:lpstr>
      <vt:lpstr>PowerPoint Presentation</vt:lpstr>
      <vt:lpstr>Waste Impact Calculator:</vt:lpstr>
      <vt:lpstr>What is solid waste?</vt:lpstr>
      <vt:lpstr>PowerPoint Presentation</vt:lpstr>
      <vt:lpstr>PowerPoint Presentation</vt:lpstr>
      <vt:lpstr>PowerPoint Presentation</vt:lpstr>
      <vt:lpstr>PowerPoint Presentation</vt:lpstr>
      <vt:lpstr>How is solid waste a problem?</vt:lpstr>
      <vt:lpstr>The traditional view: direct effects of waste and litter</vt:lpstr>
      <vt:lpstr>PowerPoint Presentation</vt:lpstr>
      <vt:lpstr>PowerPoint Presentation</vt:lpstr>
      <vt:lpstr>PowerPoint Presentation</vt:lpstr>
      <vt:lpstr>PowerPoint Presentation</vt:lpstr>
      <vt:lpstr>Themes of the traditional view</vt:lpstr>
      <vt:lpstr>Traditional waste statistics express those themes with weights</vt:lpstr>
      <vt:lpstr>A different view:  indirect worldwide effects of waste</vt:lpstr>
      <vt:lpstr>Observe… something is clearly missing from this chart</vt:lpstr>
      <vt:lpstr>The materials life cycle</vt:lpstr>
      <vt:lpstr>Environmental impacts happen at every step</vt:lpstr>
      <vt:lpstr>Measurements should report the total impacts of the stuff that becomes waste</vt:lpstr>
      <vt:lpstr>The goal of management is to minimize impacts – by any means</vt:lpstr>
      <vt:lpstr>Themes of the life cycle impact view</vt:lpstr>
      <vt:lpstr>WIC bridges the gap</vt:lpstr>
      <vt:lpstr>PowerPoint Presentation</vt:lpstr>
      <vt:lpstr>Basic operation</vt:lpstr>
      <vt:lpstr>You play around with managing tons to see how to lower impacts</vt:lpstr>
      <vt:lpstr>Let’s try it!</vt:lpstr>
    </vt:vector>
  </TitlesOfParts>
  <Company>State of Oregon DEQ</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MISTRY Minal</dc:creator>
  <cp:lastModifiedBy>Martin Brown</cp:lastModifiedBy>
  <cp:revision>213</cp:revision>
  <cp:lastPrinted>2019-01-15T00:25:32Z</cp:lastPrinted>
  <dcterms:created xsi:type="dcterms:W3CDTF">2019-09-04T20:56:40Z</dcterms:created>
  <dcterms:modified xsi:type="dcterms:W3CDTF">2020-03-23T15:58:39Z</dcterms:modified>
</cp:coreProperties>
</file>